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74" r:id="rId3"/>
    <p:sldId id="276" r:id="rId4"/>
    <p:sldId id="275" r:id="rId5"/>
    <p:sldId id="294" r:id="rId6"/>
    <p:sldId id="299" r:id="rId7"/>
    <p:sldId id="300" r:id="rId8"/>
    <p:sldId id="301" r:id="rId9"/>
    <p:sldId id="302" r:id="rId10"/>
    <p:sldId id="262" r:id="rId11"/>
    <p:sldId id="280" r:id="rId12"/>
    <p:sldId id="265" r:id="rId13"/>
    <p:sldId id="292" r:id="rId14"/>
    <p:sldId id="293" r:id="rId15"/>
    <p:sldId id="286" r:id="rId16"/>
    <p:sldId id="290" r:id="rId17"/>
    <p:sldId id="289" r:id="rId18"/>
    <p:sldId id="291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271" r:id="rId29"/>
    <p:sldId id="261" r:id="rId30"/>
    <p:sldId id="279" r:id="rId31"/>
    <p:sldId id="26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86377" autoAdjust="0"/>
  </p:normalViewPr>
  <p:slideViewPr>
    <p:cSldViewPr>
      <p:cViewPr varScale="1">
        <p:scale>
          <a:sx n="68" d="100"/>
          <a:sy n="68" d="100"/>
        </p:scale>
        <p:origin x="-12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evin%20Thompson\Documents\average%20price%20propionic%20aci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Average</a:t>
            </a:r>
            <a:r>
              <a:rPr lang="en-US" baseline="0"/>
              <a:t> Price of Propionic Acid</a:t>
            </a:r>
            <a:endParaRPr lang="en-US"/>
          </a:p>
        </c:rich>
      </c:tx>
      <c:layout/>
    </c:title>
    <c:plotArea>
      <c:layout/>
      <c:scatterChart>
        <c:scatterStyle val="smoothMarker"/>
        <c:ser>
          <c:idx val="0"/>
          <c:order val="0"/>
          <c:marker>
            <c:symbol val="none"/>
          </c:marker>
          <c:xVal>
            <c:numRef>
              <c:f>'[average price propionic acid.xlsx]Sheet1'!$B$3:$B$9</c:f>
              <c:numCache>
                <c:formatCode>General</c:formatCode>
                <c:ptCount val="7"/>
                <c:pt idx="0">
                  <c:v>2000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2008</c:v>
                </c:pt>
                <c:pt idx="6">
                  <c:v>2010</c:v>
                </c:pt>
              </c:numCache>
            </c:numRef>
          </c:xVal>
          <c:yVal>
            <c:numRef>
              <c:f>'[average price propionic acid.xlsx]Sheet1'!$C$3:$C$9</c:f>
              <c:numCache>
                <c:formatCode>General</c:formatCode>
                <c:ptCount val="7"/>
                <c:pt idx="0">
                  <c:v>46</c:v>
                </c:pt>
                <c:pt idx="1">
                  <c:v>46</c:v>
                </c:pt>
                <c:pt idx="2">
                  <c:v>48</c:v>
                </c:pt>
                <c:pt idx="3">
                  <c:v>52</c:v>
                </c:pt>
                <c:pt idx="4">
                  <c:v>63</c:v>
                </c:pt>
                <c:pt idx="5">
                  <c:v>85</c:v>
                </c:pt>
                <c:pt idx="6">
                  <c:v>92</c:v>
                </c:pt>
              </c:numCache>
            </c:numRef>
          </c:yVal>
          <c:smooth val="1"/>
        </c:ser>
        <c:axId val="65171456"/>
        <c:axId val="65174528"/>
      </c:scatterChart>
      <c:valAx>
        <c:axId val="65171456"/>
        <c:scaling>
          <c:orientation val="minMax"/>
          <c:max val="2010"/>
          <c:min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65174528"/>
        <c:crosses val="autoZero"/>
        <c:crossBetween val="midCat"/>
      </c:valAx>
      <c:valAx>
        <c:axId val="65174528"/>
        <c:scaling>
          <c:orientation val="minMax"/>
          <c:min val="4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Price Per Pound</a:t>
                </a:r>
              </a:p>
            </c:rich>
          </c:tx>
          <c:layout/>
        </c:title>
        <c:numFmt formatCode="General" sourceLinked="1"/>
        <c:tickLblPos val="nextTo"/>
        <c:crossAx val="65171456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F3C4B-18C3-493E-8934-1E747A613637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B3DE1-2BE9-448D-A877-3149F77D5C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is.com/Articles/2006/02/28/2012636/chemical-profile-propionic-acid.html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ropanoic_aci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</a:t>
            </a:r>
            <a:r>
              <a:rPr lang="en-US" baseline="0" dirty="0" smtClean="0"/>
              <a:t> is a major user of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 and with rising demand the process will be economical in theory</a:t>
            </a:r>
          </a:p>
          <a:p>
            <a:endParaRPr lang="en-US" baseline="0" dirty="0" smtClean="0"/>
          </a:p>
          <a:p>
            <a:r>
              <a:rPr lang="en-US" baseline="0" dirty="0" smtClean="0"/>
              <a:t>blurry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http://www.icis.com/Articles/2006/02/28/2012636/chemical-profile-propionic-acid.html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Make</a:t>
            </a:r>
            <a:r>
              <a:rPr lang="en-US" baseline="0" dirty="0" smtClean="0"/>
              <a:t> a new graph with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Must</a:t>
            </a:r>
            <a:r>
              <a:rPr lang="en-US" baseline="0" dirty="0" smtClean="0"/>
              <a:t> determine the amount needed to pay back INTEREST, getting loan</a:t>
            </a:r>
          </a:p>
          <a:p>
            <a:r>
              <a:rPr lang="en-US" baseline="0" dirty="0" smtClean="0"/>
              <a:t>Need cost of catalyst as an initial charge</a:t>
            </a:r>
          </a:p>
          <a:p>
            <a:r>
              <a:rPr lang="en-US" baseline="0" dirty="0" err="1" smtClean="0"/>
              <a:t>Aldehyde</a:t>
            </a:r>
            <a:r>
              <a:rPr lang="en-US" baseline="0" dirty="0" smtClean="0"/>
              <a:t> .81 g/cm^3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Arbys</a:t>
            </a:r>
            <a:r>
              <a:rPr lang="en-US" dirty="0" smtClean="0"/>
              <a:t> and Taco bell use </a:t>
            </a:r>
            <a:r>
              <a:rPr lang="en-US" dirty="0" err="1" smtClean="0"/>
              <a:t>propionic</a:t>
            </a:r>
            <a:r>
              <a:rPr lang="en-US" baseline="0" dirty="0" smtClean="0"/>
              <a:t> acid</a:t>
            </a:r>
          </a:p>
          <a:p>
            <a:r>
              <a:rPr lang="en-US" baseline="0" dirty="0" smtClean="0"/>
              <a:t>Farmers use </a:t>
            </a:r>
            <a:r>
              <a:rPr lang="en-US" baseline="0" dirty="0" err="1" smtClean="0"/>
              <a:t>propionic</a:t>
            </a:r>
            <a:r>
              <a:rPr lang="en-US" baseline="0" dirty="0" smtClean="0"/>
              <a:t> acid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We’ve decided not go forward with making ethylene, it was not cost effective since it</a:t>
            </a:r>
            <a:r>
              <a:rPr lang="en-US" baseline="0" dirty="0" smtClean="0"/>
              <a:t> was a process of making acetic acid and breaking it down to ethylene. We will be buying the ethylene instead.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finish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States</a:t>
            </a:r>
            <a:r>
              <a:rPr lang="en-US" baseline="0" dirty="0" smtClean="0"/>
              <a:t> the purpose of the project and establishes a need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***Must have tons/year that we are planning to make</a:t>
            </a:r>
          </a:p>
          <a:p>
            <a:r>
              <a:rPr lang="en-US" dirty="0" smtClean="0"/>
              <a:t>Put</a:t>
            </a:r>
            <a:r>
              <a:rPr lang="en-US" baseline="0" dirty="0" smtClean="0"/>
              <a:t> out a spec to </a:t>
            </a:r>
            <a:r>
              <a:rPr lang="en-US" baseline="0" dirty="0" err="1" smtClean="0"/>
              <a:t>gasifiers</a:t>
            </a:r>
            <a:r>
              <a:rPr lang="en-US" baseline="0" dirty="0" smtClean="0"/>
              <a:t> including how many impurities we can tolerate</a:t>
            </a:r>
            <a:endParaRPr lang="en-US" dirty="0" smtClean="0"/>
          </a:p>
          <a:p>
            <a:r>
              <a:rPr lang="en-US" dirty="0" smtClean="0"/>
              <a:t>Look at what</a:t>
            </a:r>
            <a:r>
              <a:rPr lang="en-US" baseline="0" dirty="0" smtClean="0"/>
              <a:t> kinds of things would poison that catalyst-</a:t>
            </a:r>
            <a:r>
              <a:rPr lang="en-US" baseline="0" dirty="0" err="1" smtClean="0"/>
              <a:t>Rh</a:t>
            </a:r>
            <a:r>
              <a:rPr lang="en-US" baseline="0" dirty="0" smtClean="0"/>
              <a:t> is very difficult to be poisoned</a:t>
            </a:r>
          </a:p>
          <a:p>
            <a:r>
              <a:rPr lang="en-US" baseline="0" dirty="0" smtClean="0"/>
              <a:t>Affected by</a:t>
            </a:r>
          </a:p>
          <a:p>
            <a:r>
              <a:rPr lang="en-US" baseline="0" dirty="0" smtClean="0"/>
              <a:t>Clear statement of commercial scale production</a:t>
            </a:r>
          </a:p>
          <a:p>
            <a:r>
              <a:rPr lang="en-US" baseline="0" dirty="0" smtClean="0"/>
              <a:t>Know we need </a:t>
            </a:r>
            <a:r>
              <a:rPr lang="en-US" baseline="0" dirty="0" err="1" smtClean="0"/>
              <a:t>Rh</a:t>
            </a:r>
            <a:r>
              <a:rPr lang="en-US" baseline="0" dirty="0" smtClean="0"/>
              <a:t> catalyst</a:t>
            </a:r>
          </a:p>
          <a:p>
            <a:r>
              <a:rPr lang="en-US" baseline="0" dirty="0" smtClean="0"/>
              <a:t>Use a quartz flow reactor- quartz frit heated with furnace, regulated by mass flow controllers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BASF 80,000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tonnes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/year</a:t>
            </a:r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Shows the purposes of the process design, indicating the feed stocks, products, reactions, etc.</a:t>
            </a:r>
            <a:br>
              <a:rPr lang="en-US" dirty="0" smtClean="0"/>
            </a:br>
            <a:r>
              <a:rPr lang="en-US" dirty="0" smtClean="0"/>
              <a:t>Has all the basic requirements for the design of entire plant, individual processes and related facilities.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things we are going to have trouble</a:t>
            </a:r>
            <a:r>
              <a:rPr lang="en-US" baseline="0" dirty="0" smtClean="0"/>
              <a:t> with</a:t>
            </a:r>
          </a:p>
          <a:p>
            <a:r>
              <a:rPr lang="en-US" baseline="0" dirty="0" smtClean="0"/>
              <a:t>Industry standards</a:t>
            </a:r>
          </a:p>
          <a:p>
            <a:r>
              <a:rPr lang="en-US" baseline="0" dirty="0" smtClean="0"/>
              <a:t>Commercial grades</a:t>
            </a:r>
          </a:p>
          <a:p>
            <a:r>
              <a:rPr lang="en-US" baseline="0" dirty="0" smtClean="0"/>
              <a:t>Expecting in the way of a feed stock, looking into economics</a:t>
            </a:r>
          </a:p>
          <a:p>
            <a:r>
              <a:rPr lang="en-US" baseline="0" dirty="0" smtClean="0"/>
              <a:t>How pure does the feedstock have to be? To tell </a:t>
            </a:r>
            <a:r>
              <a:rPr lang="en-US" baseline="0" dirty="0" err="1" smtClean="0"/>
              <a:t>gasifier</a:t>
            </a:r>
            <a:r>
              <a:rPr lang="en-US" baseline="0" dirty="0" smtClean="0"/>
              <a:t> </a:t>
            </a:r>
          </a:p>
          <a:p>
            <a:r>
              <a:rPr lang="en-US" baseline="0" dirty="0" err="1" smtClean="0"/>
              <a:t>Rh</a:t>
            </a:r>
            <a:r>
              <a:rPr lang="en-US" baseline="0" dirty="0" smtClean="0"/>
              <a:t> can be toxic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Competition</a:t>
            </a:r>
            <a:r>
              <a:rPr lang="en-US" baseline="0" dirty="0" smtClean="0"/>
              <a:t> for feed stock, who else wants this feed stock?</a:t>
            </a:r>
          </a:p>
          <a:p>
            <a:r>
              <a:rPr lang="en-US" dirty="0" smtClean="0"/>
              <a:t>Availability</a:t>
            </a:r>
            <a:r>
              <a:rPr lang="en-US" baseline="0" dirty="0" smtClean="0"/>
              <a:t> of source, source depletion</a:t>
            </a:r>
          </a:p>
          <a:p>
            <a:r>
              <a:rPr lang="en-US" baseline="0" dirty="0" smtClean="0"/>
              <a:t>Why this source as opposed to another source</a:t>
            </a:r>
          </a:p>
          <a:p>
            <a:r>
              <a:rPr lang="en-US" baseline="0" dirty="0" smtClean="0"/>
              <a:t>Variations in </a:t>
            </a:r>
            <a:r>
              <a:rPr lang="en-US" baseline="0" dirty="0" err="1" smtClean="0"/>
              <a:t>fischer-tropsch</a:t>
            </a:r>
            <a:r>
              <a:rPr lang="en-US" baseline="0" dirty="0" smtClean="0"/>
              <a:t> technology</a:t>
            </a:r>
          </a:p>
          <a:p>
            <a:r>
              <a:rPr lang="en-US" baseline="0" dirty="0" smtClean="0"/>
              <a:t>Methanol homologation to ethanol, followed by hydration</a:t>
            </a:r>
          </a:p>
          <a:p>
            <a:r>
              <a:rPr lang="en-US" baseline="0" dirty="0" err="1" smtClean="0"/>
              <a:t>Dimethyl</a:t>
            </a:r>
            <a:r>
              <a:rPr lang="en-US" baseline="0" dirty="0" smtClean="0"/>
              <a:t> ether cracking</a:t>
            </a:r>
          </a:p>
          <a:p>
            <a:r>
              <a:rPr lang="en-US" baseline="0" dirty="0" smtClean="0"/>
              <a:t>Direct synthesis from CO/H2 mixtures over alkaline iron oxide catalysts</a:t>
            </a:r>
          </a:p>
          <a:p>
            <a:endParaRPr lang="en-US" baseline="0" dirty="0" smtClean="0"/>
          </a:p>
          <a:p>
            <a:r>
              <a:rPr lang="en-US" baseline="0" dirty="0" smtClean="0"/>
              <a:t>Billion ton vision, first bullet point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http://en.wikipedia.org/wiki/Propanoic_acid</a:t>
            </a:r>
            <a:endParaRPr lang="en-US" dirty="0" smtClean="0"/>
          </a:p>
          <a:p>
            <a:r>
              <a:rPr lang="en-US" dirty="0" smtClean="0"/>
              <a:t>Ethylene</a:t>
            </a:r>
            <a:r>
              <a:rPr lang="en-US" baseline="0" dirty="0" smtClean="0"/>
              <a:t> formation and </a:t>
            </a:r>
            <a:r>
              <a:rPr lang="en-US" baseline="0" dirty="0" err="1" smtClean="0"/>
              <a:t>propanoate</a:t>
            </a:r>
            <a:endParaRPr lang="en-US" baseline="0" dirty="0" smtClean="0"/>
          </a:p>
          <a:p>
            <a:r>
              <a:rPr lang="en-US" baseline="0" dirty="0" err="1" smtClean="0"/>
              <a:t>Rh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Pd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NiCO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Rewrite</a:t>
            </a:r>
            <a:r>
              <a:rPr lang="en-US" baseline="0" dirty="0" smtClean="0"/>
              <a:t> block flow with new parameters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Ceramic</a:t>
            </a:r>
            <a:r>
              <a:rPr lang="en-US" baseline="0" dirty="0" smtClean="0"/>
              <a:t> beads that have the catalyst on them, check on slurry vs. sphere??? Know state catalyst needs to be in</a:t>
            </a:r>
          </a:p>
          <a:p>
            <a:r>
              <a:rPr lang="en-US" baseline="0" dirty="0" smtClean="0"/>
              <a:t>Double check on autoclave, whether or not catalyst dissolves</a:t>
            </a:r>
          </a:p>
          <a:p>
            <a:r>
              <a:rPr lang="en-US" dirty="0" smtClean="0"/>
              <a:t>Note</a:t>
            </a:r>
            <a:r>
              <a:rPr lang="en-US" baseline="0" dirty="0" smtClean="0"/>
              <a:t> pressure and temp of catalyst, make sure materials can handle that temp</a:t>
            </a:r>
          </a:p>
          <a:p>
            <a:r>
              <a:rPr lang="en-US" dirty="0" smtClean="0"/>
              <a:t>Look into possible minor products </a:t>
            </a:r>
            <a:r>
              <a:rPr lang="en-US" dirty="0" err="1" smtClean="0"/>
              <a:t>ie</a:t>
            </a:r>
            <a:r>
              <a:rPr lang="en-US" dirty="0" smtClean="0"/>
              <a:t> side reaction, and conversion rates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Get rid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syncomp</a:t>
            </a:r>
            <a:r>
              <a:rPr lang="en-US" baseline="0" dirty="0" smtClean="0"/>
              <a:t/>
            </a:r>
            <a:br>
              <a:rPr lang="en-US" baseline="0" dirty="0" smtClean="0"/>
            </a:br>
            <a:r>
              <a:rPr lang="en-US" baseline="0" dirty="0" smtClean="0"/>
              <a:t>stored in spheres 10 lbs above vapor pressure at 100 F ethylene, VP will be very high</a:t>
            </a:r>
          </a:p>
          <a:p>
            <a:r>
              <a:rPr lang="en-US" baseline="0" dirty="0" smtClean="0"/>
              <a:t>Ethylene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ethane, some of the unsaturated of tend to polymerize and may be questions, and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Reciprocating Compressor: increase the pressure of the air by reducing its volume. available either as air-cooled or water-cooled in lubricated and non-lubricated configurations and provide a wide range of pressure and capacity selections. Can reach extremely high pressures.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B3DE1-2BE9-448D-A877-3149F77D5C6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87DD0B-2BBD-43D2-8183-5C0C584E30B5}" type="datetimeFigureOut">
              <a:rPr lang="en-US" smtClean="0"/>
              <a:pPr/>
              <a:t>2/15/2011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839526-CD60-4C5E-815D-1872496BD361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seniorecho.wikispaces.com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gineeringtoolbox.com/air-compressor-types-d_441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762000"/>
            <a:ext cx="8305800" cy="1981200"/>
          </a:xfrm>
        </p:spPr>
        <p:txBody>
          <a:bodyPr/>
          <a:lstStyle/>
          <a:p>
            <a:r>
              <a:rPr lang="en-US" dirty="0" smtClean="0"/>
              <a:t>Synthesis of </a:t>
            </a:r>
            <a:r>
              <a:rPr lang="en-US" dirty="0" err="1" smtClean="0"/>
              <a:t>Propionic</a:t>
            </a:r>
            <a:r>
              <a:rPr lang="en-US" dirty="0" smtClean="0"/>
              <a:t> acid from </a:t>
            </a:r>
            <a:r>
              <a:rPr lang="en-US" dirty="0" err="1" smtClean="0"/>
              <a:t>Syngas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57600"/>
            <a:ext cx="8305800" cy="1185204"/>
          </a:xfrm>
        </p:spPr>
        <p:txBody>
          <a:bodyPr>
            <a:noAutofit/>
          </a:bodyPr>
          <a:lstStyle/>
          <a:p>
            <a:r>
              <a:rPr lang="en-US" sz="1800" dirty="0" smtClean="0"/>
              <a:t>Date:22 January 2011</a:t>
            </a:r>
          </a:p>
          <a:p>
            <a:r>
              <a:rPr lang="en-US" sz="1800" dirty="0" smtClean="0"/>
              <a:t>Team Echo:</a:t>
            </a:r>
          </a:p>
          <a:p>
            <a:r>
              <a:rPr lang="en-US" sz="1800" dirty="0" smtClean="0"/>
              <a:t>Sabah </a:t>
            </a:r>
            <a:r>
              <a:rPr lang="en-US" sz="1800" dirty="0" err="1" smtClean="0"/>
              <a:t>Basrawi</a:t>
            </a:r>
            <a:endParaRPr lang="en-US" sz="1800" dirty="0" smtClean="0"/>
          </a:p>
          <a:p>
            <a:r>
              <a:rPr lang="en-US" sz="1800" dirty="0" smtClean="0"/>
              <a:t>Alex Guerrero</a:t>
            </a:r>
          </a:p>
          <a:p>
            <a:r>
              <a:rPr lang="en-US" sz="1800" dirty="0" err="1" smtClean="0"/>
              <a:t>Mrunal</a:t>
            </a:r>
            <a:r>
              <a:rPr lang="en-US" sz="1800" dirty="0" smtClean="0"/>
              <a:t> Patel</a:t>
            </a:r>
          </a:p>
          <a:p>
            <a:r>
              <a:rPr lang="en-US" sz="1800" dirty="0" smtClean="0"/>
              <a:t>Kevin Thompson</a:t>
            </a:r>
          </a:p>
          <a:p>
            <a:r>
              <a:rPr lang="en-US" sz="1800" dirty="0" smtClean="0"/>
              <a:t>Client Mentor: Shannon Brown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Block Flow Diagram</a:t>
            </a:r>
            <a:endParaRPr lang="en-US" dirty="0"/>
          </a:p>
        </p:txBody>
      </p:sp>
      <p:pic>
        <p:nvPicPr>
          <p:cNvPr id="8" name="Content Placeholder 7" descr="FLOW02151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90999" y="1935163"/>
            <a:ext cx="7562001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Flowsheet</a:t>
            </a:r>
            <a:endParaRPr lang="en-US" dirty="0"/>
          </a:p>
        </p:txBody>
      </p:sp>
      <p:pic>
        <p:nvPicPr>
          <p:cNvPr id="7" name="Content Placeholder 6" descr="aspenflow02151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905000"/>
            <a:ext cx="8229600" cy="43048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Equipment List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Compressors</a:t>
            </a:r>
          </a:p>
          <a:p>
            <a:r>
              <a:rPr lang="en-US" dirty="0" smtClean="0"/>
              <a:t>Expander</a:t>
            </a:r>
          </a:p>
          <a:p>
            <a:r>
              <a:rPr lang="en-US" dirty="0" smtClean="0"/>
              <a:t>CSTR Reactors</a:t>
            </a:r>
          </a:p>
          <a:p>
            <a:r>
              <a:rPr lang="en-US" dirty="0" smtClean="0"/>
              <a:t>Storage Tanks</a:t>
            </a:r>
          </a:p>
          <a:p>
            <a:r>
              <a:rPr lang="en-US" dirty="0" smtClean="0"/>
              <a:t>Mixer</a:t>
            </a:r>
          </a:p>
          <a:p>
            <a:r>
              <a:rPr lang="en-US" dirty="0" smtClean="0"/>
              <a:t>Water Reservoir</a:t>
            </a:r>
          </a:p>
          <a:p>
            <a:r>
              <a:rPr lang="en-US" dirty="0" smtClean="0"/>
              <a:t>Heat Exchangers</a:t>
            </a:r>
          </a:p>
          <a:p>
            <a:r>
              <a:rPr lang="en-US" dirty="0" smtClean="0"/>
              <a:t>Flash Separator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Propionic</a:t>
            </a:r>
            <a:r>
              <a:rPr lang="en-US" dirty="0" smtClean="0"/>
              <a:t> Acid Consumption</a:t>
            </a:r>
            <a:endParaRPr lang="en-US" dirty="0"/>
          </a:p>
        </p:txBody>
      </p:sp>
      <p:pic>
        <p:nvPicPr>
          <p:cNvPr id="4" name="Content Placeholder 3" descr="propionic acid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2209800"/>
            <a:ext cx="5257800" cy="41379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Demand for </a:t>
            </a:r>
            <a:r>
              <a:rPr lang="en-US" dirty="0" err="1" smtClean="0"/>
              <a:t>Propionic</a:t>
            </a:r>
            <a:r>
              <a:rPr lang="en-US" dirty="0" smtClean="0"/>
              <a:t> Acid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have decided to base our plant operations in Morris, IL</a:t>
            </a:r>
          </a:p>
          <a:p>
            <a:pPr lvl="1"/>
            <a:r>
              <a:rPr lang="en-US" dirty="0" smtClean="0"/>
              <a:t>Close to </a:t>
            </a:r>
            <a:r>
              <a:rPr lang="en-US" dirty="0" err="1" smtClean="0"/>
              <a:t>Lyondellbasell</a:t>
            </a:r>
            <a:r>
              <a:rPr lang="en-US" dirty="0" smtClean="0"/>
              <a:t> Plant which produces ethylene.</a:t>
            </a:r>
          </a:p>
          <a:p>
            <a:pPr lvl="1"/>
            <a:r>
              <a:rPr lang="en-US" dirty="0" smtClean="0"/>
              <a:t>Also near rail line so team Foxtrot can obtain Illinois Basin #6 coal from southern Illinois.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Chemical 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Estimated Chemical Cost</a:t>
            </a:r>
          </a:p>
          <a:p>
            <a:pPr lvl="1"/>
            <a:r>
              <a:rPr lang="en-US" dirty="0" smtClean="0"/>
              <a:t>Ethylene – $ 7.84 million</a:t>
            </a:r>
            <a:endParaRPr lang="en-US" dirty="0"/>
          </a:p>
          <a:p>
            <a:pPr lvl="1"/>
            <a:r>
              <a:rPr lang="en-US" dirty="0" err="1" smtClean="0"/>
              <a:t>Syngas</a:t>
            </a:r>
            <a:r>
              <a:rPr lang="en-US" dirty="0" smtClean="0"/>
              <a:t> – $23 million</a:t>
            </a:r>
          </a:p>
          <a:p>
            <a:r>
              <a:rPr lang="en-US" dirty="0" smtClean="0"/>
              <a:t>Estimated Cost of Cooling Water - $ 22,000</a:t>
            </a:r>
          </a:p>
          <a:p>
            <a:r>
              <a:rPr lang="en-US" dirty="0" smtClean="0"/>
              <a:t>Catalyst Price – $15 million</a:t>
            </a:r>
          </a:p>
          <a:p>
            <a:r>
              <a:rPr lang="en-US" dirty="0" smtClean="0"/>
              <a:t>Total Cost - $ 45.86 million</a:t>
            </a:r>
          </a:p>
          <a:p>
            <a:r>
              <a:rPr lang="en-US" dirty="0" smtClean="0"/>
              <a:t>Estimated </a:t>
            </a:r>
            <a:r>
              <a:rPr lang="en-US" dirty="0" err="1" smtClean="0"/>
              <a:t>Propionic</a:t>
            </a:r>
            <a:r>
              <a:rPr lang="en-US" dirty="0" smtClean="0"/>
              <a:t> Acid Sales – 62.4 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Plant Economics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Capital Cost: $15.4 million</a:t>
            </a:r>
          </a:p>
          <a:p>
            <a:r>
              <a:rPr lang="en-US" dirty="0" smtClean="0"/>
              <a:t>Estimated Operating Cost: $3.74 million</a:t>
            </a:r>
          </a:p>
          <a:p>
            <a:r>
              <a:rPr lang="en-US" dirty="0" smtClean="0"/>
              <a:t>Estimated Break Even Point: ~3 years</a:t>
            </a:r>
          </a:p>
          <a:p>
            <a:r>
              <a:rPr lang="en-US" dirty="0" smtClean="0"/>
              <a:t>Total Year One Cost: $ 65 million</a:t>
            </a:r>
          </a:p>
          <a:p>
            <a:r>
              <a:rPr lang="en-US" dirty="0" smtClean="0"/>
              <a:t>Gross Revenue: 62.4 million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Preliminary Rough Economic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89120"/>
          </a:xfrm>
        </p:spPr>
        <p:txBody>
          <a:bodyPr/>
          <a:lstStyle/>
          <a:p>
            <a:r>
              <a:rPr lang="en-US" dirty="0" smtClean="0"/>
              <a:t>Because of the Break-even point the process is estimated to be within a reasonable range to be economical</a:t>
            </a:r>
          </a:p>
          <a:p>
            <a:r>
              <a:rPr lang="en-US" dirty="0" smtClean="0"/>
              <a:t>The estimated revenue will be increasing with time as the demand for </a:t>
            </a:r>
            <a:r>
              <a:rPr lang="en-US" dirty="0" err="1" smtClean="0"/>
              <a:t>propionic</a:t>
            </a:r>
            <a:r>
              <a:rPr lang="en-US" dirty="0" smtClean="0"/>
              <a:t> acid increases</a:t>
            </a:r>
          </a:p>
          <a:p>
            <a:r>
              <a:rPr lang="en-US" dirty="0" smtClean="0"/>
              <a:t>The economy should not have a great effect on this business due to us selling to food companies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Control Scheme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Conceptual control scheme: Dual man/mechanically run</a:t>
            </a:r>
          </a:p>
          <a:p>
            <a:r>
              <a:rPr lang="en-US" dirty="0" smtClean="0"/>
              <a:t>Plans for plant to be operated 337 days per year</a:t>
            </a:r>
          </a:p>
          <a:p>
            <a:r>
              <a:rPr lang="en-US" dirty="0" smtClean="0"/>
              <a:t>Plans to sell </a:t>
            </a:r>
            <a:r>
              <a:rPr lang="en-US" dirty="0" err="1" smtClean="0"/>
              <a:t>propionic</a:t>
            </a:r>
            <a:r>
              <a:rPr lang="en-US" dirty="0" smtClean="0"/>
              <a:t> acid to food companies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Outline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1. Design Basis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2. Block Flow Diagram</a:t>
            </a:r>
            <a:br>
              <a:rPr lang="en-US" dirty="0" smtClean="0"/>
            </a:br>
            <a:r>
              <a:rPr lang="en-US" dirty="0" smtClean="0"/>
              <a:t>3. Process Flow Diagram</a:t>
            </a:r>
            <a:br>
              <a:rPr lang="en-US" dirty="0" smtClean="0"/>
            </a:br>
            <a:r>
              <a:rPr lang="en-US" dirty="0" smtClean="0"/>
              <a:t>4. Material and Energy Balance</a:t>
            </a:r>
            <a:br>
              <a:rPr lang="en-US" dirty="0" smtClean="0"/>
            </a:br>
            <a:r>
              <a:rPr lang="en-US" dirty="0" smtClean="0"/>
              <a:t>5. Calculations</a:t>
            </a:r>
            <a:br>
              <a:rPr lang="en-US" dirty="0" smtClean="0"/>
            </a:br>
            <a:r>
              <a:rPr lang="en-US" dirty="0" smtClean="0"/>
              <a:t>6. Annotated Equipment List</a:t>
            </a:r>
            <a:br>
              <a:rPr lang="en-US" dirty="0" smtClean="0"/>
            </a:br>
            <a:r>
              <a:rPr lang="en-US" dirty="0" smtClean="0"/>
              <a:t>7. Economic Evaluation</a:t>
            </a:r>
            <a:br>
              <a:rPr lang="en-US" dirty="0" smtClean="0"/>
            </a:br>
            <a:r>
              <a:rPr lang="en-US" dirty="0" smtClean="0"/>
              <a:t>8. Utilities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Chemical Information Analysis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Reaction  Mechanism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(1) CO + 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+C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H</a:t>
            </a:r>
            <a:r>
              <a:rPr lang="en-US" baseline="-25000" dirty="0" smtClean="0">
                <a:sym typeface="Wingdings" pitchFamily="2" charset="2"/>
              </a:rPr>
              <a:t>4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</a:t>
            </a:r>
          </a:p>
          <a:p>
            <a:pPr>
              <a:buNone/>
            </a:pPr>
            <a:r>
              <a:rPr lang="en-US" baseline="-25000" dirty="0" smtClean="0">
                <a:sym typeface="Wingdings" pitchFamily="2" charset="2"/>
              </a:rPr>
              <a:t>	</a:t>
            </a:r>
            <a:r>
              <a:rPr lang="en-US" dirty="0" smtClean="0">
                <a:sym typeface="Wingdings" pitchFamily="2" charset="2"/>
              </a:rPr>
              <a:t>(2)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CHO + ½ O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  CH</a:t>
            </a:r>
            <a:r>
              <a:rPr lang="en-US" baseline="-25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CH</a:t>
            </a:r>
            <a:r>
              <a:rPr lang="en-US" baseline="-25000" dirty="0" smtClean="0">
                <a:sym typeface="Wingdings" pitchFamily="2" charset="2"/>
              </a:rPr>
              <a:t>2</a:t>
            </a:r>
            <a:r>
              <a:rPr lang="en-US" dirty="0" smtClean="0">
                <a:sym typeface="Wingdings" pitchFamily="2" charset="2"/>
              </a:rPr>
              <a:t>COOH</a:t>
            </a:r>
            <a:endParaRPr lang="en-US" dirty="0" smtClean="0"/>
          </a:p>
          <a:p>
            <a:r>
              <a:rPr lang="en-US" dirty="0" smtClean="0"/>
              <a:t>Material &amp; Energy Balance: basic material and energy balances were done over all streams in the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Catalyst Information:</a:t>
            </a:r>
            <a:br>
              <a:rPr lang="en-US" dirty="0" smtClean="0"/>
            </a:br>
            <a:r>
              <a:rPr lang="en-US" dirty="0" smtClean="0"/>
              <a:t>Nickel Carbonyl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the formation of the Propionate</a:t>
            </a:r>
          </a:p>
          <a:p>
            <a:r>
              <a:rPr lang="en-US" dirty="0" smtClean="0"/>
              <a:t>Poisons:</a:t>
            </a:r>
          </a:p>
          <a:p>
            <a:pPr lvl="1"/>
            <a:r>
              <a:rPr lang="en-US" dirty="0" smtClean="0"/>
              <a:t>Sulfur </a:t>
            </a:r>
          </a:p>
          <a:p>
            <a:pPr lvl="2"/>
            <a:r>
              <a:rPr lang="en-US" dirty="0" smtClean="0"/>
              <a:t>Needs to be less than 5 </a:t>
            </a:r>
            <a:r>
              <a:rPr lang="en-US" dirty="0" err="1" smtClean="0"/>
              <a:t>ppm</a:t>
            </a:r>
            <a:r>
              <a:rPr lang="en-US" dirty="0" smtClean="0"/>
              <a:t>/6 hours</a:t>
            </a:r>
          </a:p>
          <a:p>
            <a:r>
              <a:rPr lang="en-US" dirty="0" smtClean="0"/>
              <a:t>Price:</a:t>
            </a:r>
          </a:p>
          <a:p>
            <a:pPr lvl="1"/>
            <a:r>
              <a:rPr lang="en-US" dirty="0" smtClean="0"/>
              <a:t>$14.06-17.23/lb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Catalyst Information</a:t>
            </a:r>
            <a:br>
              <a:rPr lang="en-US" dirty="0" smtClean="0"/>
            </a:br>
            <a:r>
              <a:rPr lang="en-US" dirty="0" smtClean="0"/>
              <a:t>Cobalt Halides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in the oxidation of Propionate to </a:t>
            </a:r>
            <a:r>
              <a:rPr lang="en-US" dirty="0" err="1" smtClean="0"/>
              <a:t>Propionic</a:t>
            </a:r>
            <a:r>
              <a:rPr lang="en-US" dirty="0" smtClean="0"/>
              <a:t> acid</a:t>
            </a:r>
          </a:p>
          <a:p>
            <a:r>
              <a:rPr lang="en-US" dirty="0" smtClean="0"/>
              <a:t>Reaction calls for Cobalt ion</a:t>
            </a:r>
          </a:p>
          <a:p>
            <a:pPr lvl="1"/>
            <a:r>
              <a:rPr lang="en-US" dirty="0" smtClean="0"/>
              <a:t>Dissolve cobalt halide in water to obtain ion</a:t>
            </a:r>
          </a:p>
          <a:p>
            <a:r>
              <a:rPr lang="en-US" dirty="0" smtClean="0"/>
              <a:t>Poisons:</a:t>
            </a:r>
          </a:p>
          <a:p>
            <a:pPr lvl="1"/>
            <a:r>
              <a:rPr lang="en-US" dirty="0" smtClean="0"/>
              <a:t>Potassium Carbonate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 Balance</a:t>
            </a:r>
            <a:endParaRPr lang="en-US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Material Balance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286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723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45720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4" name="Rectangle 20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28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531" name="Rectangle 27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905000"/>
            <a:ext cx="912454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Material Balance (Aspen)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28800"/>
            <a:ext cx="9144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Material Balance (Aspen 2)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05000"/>
            <a:ext cx="9144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Energy Balance</a:t>
            </a:r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148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5257800"/>
            <a:ext cx="497395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Wiki link: </a:t>
            </a:r>
            <a:r>
              <a:rPr lang="en-US" dirty="0" smtClean="0">
                <a:hlinkClick r:id="rId2"/>
              </a:rPr>
              <a:t>http://seniorecho.wikispaces.com/</a:t>
            </a:r>
            <a:endParaRPr lang="en-US" dirty="0" smtClean="0"/>
          </a:p>
          <a:p>
            <a:r>
              <a:rPr lang="en-US" dirty="0" smtClean="0"/>
              <a:t>Email: designecho@listserv.uic.edu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/>
              <a:t>"Acetic Acid Production." </a:t>
            </a:r>
            <a:r>
              <a:rPr lang="en-US" sz="2000" i="1" dirty="0" smtClean="0"/>
              <a:t>Acetic Acid Production</a:t>
            </a:r>
            <a:r>
              <a:rPr lang="en-US" sz="2000" dirty="0" smtClean="0"/>
              <a:t>. 2009. Web. 22 Jan. 2011. &lt;http://www.starcontrols.com/Application/Application_min_e.asp?MinID=34&gt;.</a:t>
            </a:r>
          </a:p>
          <a:p>
            <a:r>
              <a:rPr lang="en-US" sz="2000" dirty="0" err="1" smtClean="0"/>
              <a:t>Boyaval</a:t>
            </a:r>
            <a:r>
              <a:rPr lang="en-US" sz="2000" dirty="0" smtClean="0"/>
              <a:t>, P., and C. </a:t>
            </a:r>
            <a:r>
              <a:rPr lang="en-US" sz="2000" dirty="0" err="1" smtClean="0"/>
              <a:t>Corre</a:t>
            </a:r>
            <a:r>
              <a:rPr lang="en-US" sz="2000" dirty="0" smtClean="0"/>
              <a:t>. </a:t>
            </a:r>
            <a:r>
              <a:rPr lang="en-US" sz="2000" i="1" dirty="0" smtClean="0"/>
              <a:t>Production of </a:t>
            </a:r>
            <a:r>
              <a:rPr lang="en-US" sz="2000" i="1" dirty="0" err="1" smtClean="0"/>
              <a:t>Propionic</a:t>
            </a:r>
            <a:r>
              <a:rPr lang="en-US" sz="2000" i="1" dirty="0" smtClean="0"/>
              <a:t> Acid</a:t>
            </a:r>
            <a:r>
              <a:rPr lang="en-US" sz="2000" dirty="0" smtClean="0"/>
              <a:t>. 1995. Print.</a:t>
            </a:r>
          </a:p>
          <a:p>
            <a:r>
              <a:rPr lang="en-US" sz="2000" dirty="0" err="1" smtClean="0"/>
              <a:t>Perlack</a:t>
            </a:r>
            <a:r>
              <a:rPr lang="en-US" sz="2000" dirty="0" smtClean="0"/>
              <a:t>, Robert D., Lynn L. Wright, Robin L. Graham, Bryce J. Stokes, and Donald C. </a:t>
            </a:r>
            <a:r>
              <a:rPr lang="en-US" sz="2000" dirty="0" err="1" smtClean="0"/>
              <a:t>Erbach</a:t>
            </a:r>
            <a:r>
              <a:rPr lang="en-US" sz="2000" dirty="0" smtClean="0"/>
              <a:t>. </a:t>
            </a:r>
            <a:r>
              <a:rPr lang="en-US" sz="2000" i="1" dirty="0" smtClean="0"/>
              <a:t>Biomass as a Feedstock for a </a:t>
            </a:r>
            <a:r>
              <a:rPr lang="en-US" sz="2000" i="1" dirty="0" err="1" smtClean="0"/>
              <a:t>Bioenergy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Bioproducts</a:t>
            </a:r>
            <a:r>
              <a:rPr lang="en-US" sz="2000" i="1" dirty="0" smtClean="0"/>
              <a:t> Industry: The Technical Feasibility of a Billion-Ton Annual Supply</a:t>
            </a:r>
            <a:r>
              <a:rPr lang="en-US" sz="2000" dirty="0" smtClean="0"/>
              <a:t>. Print.</a:t>
            </a:r>
          </a:p>
          <a:p>
            <a:r>
              <a:rPr lang="en-US" sz="2000" dirty="0" smtClean="0"/>
              <a:t>"</a:t>
            </a:r>
            <a:r>
              <a:rPr lang="en-US" sz="2000" dirty="0" err="1" smtClean="0"/>
              <a:t>Propanoic</a:t>
            </a:r>
            <a:r>
              <a:rPr lang="en-US" sz="2000" dirty="0" smtClean="0"/>
              <a:t> Acid." </a:t>
            </a:r>
            <a:r>
              <a:rPr lang="en-US" sz="2000" i="1" dirty="0" smtClean="0"/>
              <a:t>Wikipedia, the Free Encyclopedia</a:t>
            </a:r>
            <a:r>
              <a:rPr lang="en-US" sz="2000" dirty="0" smtClean="0"/>
              <a:t>. Web. 22 Jan. 2011. &lt;http://en.wikipedia.org/wiki/Propanoic_acid&gt;.</a:t>
            </a:r>
          </a:p>
          <a:p>
            <a:r>
              <a:rPr lang="en-US" sz="2000" dirty="0" smtClean="0"/>
              <a:t>Registration Review Document for </a:t>
            </a:r>
            <a:r>
              <a:rPr lang="en-US" sz="2000" dirty="0" err="1" smtClean="0"/>
              <a:t>Propionic</a:t>
            </a:r>
            <a:r>
              <a:rPr lang="en-US" sz="2000" dirty="0" smtClean="0"/>
              <a:t> Acid and Salts. Mar. 2008. Print.</a:t>
            </a:r>
          </a:p>
          <a:p>
            <a:r>
              <a:rPr lang="en-US" sz="2000" dirty="0" smtClean="0"/>
              <a:t>Spivey, James J., </a:t>
            </a:r>
            <a:r>
              <a:rPr lang="en-US" sz="2000" dirty="0" err="1" smtClean="0"/>
              <a:t>Makarand</a:t>
            </a:r>
            <a:r>
              <a:rPr lang="en-US" sz="2000" dirty="0" smtClean="0"/>
              <a:t> R. </a:t>
            </a:r>
            <a:r>
              <a:rPr lang="en-US" sz="2000" dirty="0" err="1" smtClean="0"/>
              <a:t>Gogate</a:t>
            </a:r>
            <a:r>
              <a:rPr lang="en-US" sz="2000" dirty="0" smtClean="0"/>
              <a:t>, Ben W. Jang, Eric D. </a:t>
            </a:r>
            <a:r>
              <a:rPr lang="en-US" sz="2000" dirty="0" err="1" smtClean="0"/>
              <a:t>Middlemas</a:t>
            </a:r>
            <a:r>
              <a:rPr lang="en-US" sz="2000" dirty="0" smtClean="0"/>
              <a:t>, Joseph R. </a:t>
            </a:r>
            <a:r>
              <a:rPr lang="en-US" sz="2000" dirty="0" err="1" smtClean="0"/>
              <a:t>Zoeller</a:t>
            </a:r>
            <a:r>
              <a:rPr lang="en-US" sz="2000" dirty="0" smtClean="0"/>
              <a:t>, Gerald N. </a:t>
            </a:r>
            <a:r>
              <a:rPr lang="en-US" sz="2000" dirty="0" err="1" smtClean="0"/>
              <a:t>Choi</a:t>
            </a:r>
            <a:r>
              <a:rPr lang="en-US" sz="2000" dirty="0" smtClean="0"/>
              <a:t>, and Samuel S. Tam. </a:t>
            </a:r>
            <a:r>
              <a:rPr lang="en-US" sz="2000" i="1" dirty="0" smtClean="0"/>
              <a:t>Synthesis of </a:t>
            </a:r>
            <a:r>
              <a:rPr lang="en-US" sz="2000" i="1" dirty="0" err="1" smtClean="0"/>
              <a:t>Acrylates</a:t>
            </a:r>
            <a:r>
              <a:rPr lang="en-US" sz="2000" i="1" dirty="0" smtClean="0"/>
              <a:t> and </a:t>
            </a:r>
            <a:r>
              <a:rPr lang="en-US" sz="2000" i="1" dirty="0" err="1" smtClean="0"/>
              <a:t>Methacrylates</a:t>
            </a:r>
            <a:r>
              <a:rPr lang="en-US" sz="2000" i="1" dirty="0" smtClean="0"/>
              <a:t> from Coal-Derived </a:t>
            </a:r>
            <a:r>
              <a:rPr lang="en-US" sz="2000" i="1" dirty="0" err="1" smtClean="0"/>
              <a:t>Syngas</a:t>
            </a:r>
            <a:r>
              <a:rPr lang="en-US" sz="2000" dirty="0" smtClean="0"/>
              <a:t>. 1997. Print.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Outline Pt.2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9. Conceptual Control Scheme</a:t>
            </a:r>
            <a:br>
              <a:rPr lang="en-US" dirty="0" smtClean="0"/>
            </a:br>
            <a:r>
              <a:rPr lang="en-US" dirty="0" smtClean="0"/>
              <a:t>10. General Arrangement</a:t>
            </a:r>
            <a:br>
              <a:rPr lang="en-US" dirty="0" smtClean="0"/>
            </a:br>
            <a:r>
              <a:rPr lang="en-US" dirty="0" smtClean="0"/>
              <a:t>11. Distribution and End-use Issues Review</a:t>
            </a:r>
            <a:br>
              <a:rPr lang="en-US" dirty="0" smtClean="0"/>
            </a:br>
            <a:r>
              <a:rPr lang="en-US" dirty="0" smtClean="0"/>
              <a:t>12. Constraints Review</a:t>
            </a:r>
            <a:br>
              <a:rPr lang="en-US" dirty="0" smtClean="0"/>
            </a:br>
            <a:r>
              <a:rPr lang="en-US" dirty="0" smtClean="0"/>
              <a:t>13. Applicable Standards</a:t>
            </a:r>
            <a:br>
              <a:rPr lang="en-US" dirty="0" smtClean="0"/>
            </a:br>
            <a:r>
              <a:rPr lang="en-US" dirty="0" smtClean="0"/>
              <a:t>14. Project Communications File</a:t>
            </a:r>
            <a:br>
              <a:rPr lang="en-US" dirty="0" smtClean="0"/>
            </a:br>
            <a:r>
              <a:rPr lang="en-US" dirty="0" smtClean="0"/>
              <a:t>15. Information Sources and 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3"/>
              </a:rPr>
              <a:t>http://www.engineeringtoolbox.com/air-compressor-types-d_441.html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1447800"/>
            <a:ext cx="8229600" cy="21336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QUESTIONS</a:t>
            </a:r>
            <a:endParaRPr lang="en-US" sz="9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Focal Points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Flowsheet</a:t>
            </a:r>
            <a:endParaRPr lang="en-US" dirty="0" smtClean="0"/>
          </a:p>
          <a:p>
            <a:r>
              <a:rPr lang="en-US" dirty="0" smtClean="0"/>
              <a:t>Materials and Energy Balances</a:t>
            </a:r>
          </a:p>
          <a:p>
            <a:r>
              <a:rPr lang="en-US" dirty="0" smtClean="0"/>
              <a:t>Hand Calculations</a:t>
            </a:r>
          </a:p>
          <a:p>
            <a:r>
              <a:rPr lang="en-US" dirty="0" smtClean="0"/>
              <a:t>Rough Economics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Project Goal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goal of this project is to take the </a:t>
            </a:r>
            <a:r>
              <a:rPr lang="en-US" dirty="0" err="1" smtClean="0"/>
              <a:t>syngas</a:t>
            </a:r>
            <a:r>
              <a:rPr lang="en-US" dirty="0" smtClean="0"/>
              <a:t> from group Foxtrot ,and utilize it for the production of Propionic Acid to be used in industrial processes.</a:t>
            </a:r>
          </a:p>
          <a:p>
            <a:r>
              <a:rPr lang="en-US" dirty="0" smtClean="0"/>
              <a:t>The goal is to synthesize 33,000 ton/year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syngas</a:t>
            </a:r>
            <a:r>
              <a:rPr lang="en-US" dirty="0" smtClean="0"/>
              <a:t> feed will be reacted with Ethylene under a Nickel Carbonyl Catalyst to produce </a:t>
            </a:r>
            <a:r>
              <a:rPr lang="en-US" dirty="0" err="1" smtClean="0"/>
              <a:t>Propionaldehyde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</a:t>
            </a:r>
            <a:r>
              <a:rPr lang="en-US" dirty="0" err="1" smtClean="0"/>
              <a:t>aldehyde</a:t>
            </a:r>
            <a:r>
              <a:rPr lang="en-US" dirty="0" smtClean="0"/>
              <a:t> will then be oxidized to become Propionic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Design Basis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Propionic</a:t>
            </a:r>
            <a:r>
              <a:rPr lang="en-US" dirty="0" smtClean="0"/>
              <a:t> acid is a commonly used chemical in industry that will be synthesized from </a:t>
            </a:r>
            <a:r>
              <a:rPr lang="en-US" dirty="0" err="1" smtClean="0"/>
              <a:t>syngas</a:t>
            </a:r>
            <a:r>
              <a:rPr lang="en-US" dirty="0" smtClean="0"/>
              <a:t> (with a 1:1 ratio of CO and H</a:t>
            </a:r>
            <a:r>
              <a:rPr lang="en-US" baseline="-25000" dirty="0" smtClean="0"/>
              <a:t>2</a:t>
            </a:r>
            <a:r>
              <a:rPr lang="en-US" dirty="0" smtClean="0"/>
              <a:t>), ethylene and  water catalyzed by metal ion in solution</a:t>
            </a:r>
          </a:p>
          <a:p>
            <a:r>
              <a:rPr lang="en-US" dirty="0" smtClean="0"/>
              <a:t> Propionic acid:</a:t>
            </a:r>
          </a:p>
          <a:p>
            <a:pPr lvl="1"/>
            <a:r>
              <a:rPr lang="en-US" dirty="0" smtClean="0"/>
              <a:t>Naturally occurring</a:t>
            </a:r>
          </a:p>
          <a:p>
            <a:pPr lvl="1"/>
            <a:r>
              <a:rPr lang="en-US" dirty="0" smtClean="0"/>
              <a:t>Made from ethylene and carbon monoxide</a:t>
            </a:r>
          </a:p>
          <a:p>
            <a:r>
              <a:rPr lang="en-US" dirty="0" smtClean="0"/>
              <a:t>Uses and advantages:   </a:t>
            </a:r>
          </a:p>
          <a:p>
            <a:pPr lvl="1"/>
            <a:r>
              <a:rPr lang="en-US" dirty="0" smtClean="0"/>
              <a:t>Analgesic</a:t>
            </a:r>
          </a:p>
          <a:p>
            <a:pPr lvl="1"/>
            <a:r>
              <a:rPr lang="en-US" dirty="0" smtClean="0"/>
              <a:t>Intermediate product for thermoplastics</a:t>
            </a:r>
          </a:p>
          <a:p>
            <a:r>
              <a:rPr lang="en-US" dirty="0" smtClean="0"/>
              <a:t>Plastics are used in many daily processes and by creating an abundance of this resource it will increase affordability and stimulate the economy.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Environmental Review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Industrially, the majority of propionic acid is used as a bactericide and fungicide to protect hay and grains that are being stored as well as an ingredient for pesticides.</a:t>
            </a:r>
          </a:p>
          <a:p>
            <a:pPr lvl="1"/>
            <a:r>
              <a:rPr lang="en-US" dirty="0" smtClean="0"/>
              <a:t>EPA determined it has “low toxicity to fish, invertebrates, birds and mammals.” </a:t>
            </a:r>
          </a:p>
          <a:p>
            <a:r>
              <a:rPr lang="en-US" dirty="0" smtClean="0"/>
              <a:t>Nickel Carbonyl catalyst:</a:t>
            </a:r>
          </a:p>
          <a:p>
            <a:pPr lvl="1"/>
            <a:r>
              <a:rPr lang="en-US" dirty="0" smtClean="0"/>
              <a:t>EPA classified as group 2B – Probable Human Carcinogen</a:t>
            </a:r>
          </a:p>
          <a:p>
            <a:pPr lvl="1"/>
            <a:r>
              <a:rPr lang="en-US" dirty="0" smtClean="0"/>
              <a:t>OSHA Permissible Exposure Limit (PEL): 0.001 </a:t>
            </a:r>
            <a:r>
              <a:rPr lang="en-US" dirty="0" err="1" smtClean="0"/>
              <a:t>ppm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Coal based </a:t>
            </a:r>
            <a:r>
              <a:rPr lang="en-US" dirty="0" err="1" smtClean="0"/>
              <a:t>syngas</a:t>
            </a:r>
            <a:r>
              <a:rPr lang="en-US" dirty="0" smtClean="0"/>
              <a:t> is the major feed stock of our process and is available in great abundance.</a:t>
            </a:r>
          </a:p>
          <a:p>
            <a:r>
              <a:rPr lang="en-US" dirty="0" smtClean="0"/>
              <a:t>Industry standard – </a:t>
            </a:r>
            <a:r>
              <a:rPr lang="en-US" dirty="0" err="1" smtClean="0"/>
              <a:t>Hydrocarboxylation</a:t>
            </a:r>
            <a:r>
              <a:rPr lang="en-US" dirty="0" smtClean="0"/>
              <a:t> of ethylene using nickel carbonyl or ruthenium as catalyst: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C=CH</a:t>
            </a:r>
            <a:r>
              <a:rPr lang="en-US" baseline="-25000" dirty="0" smtClean="0"/>
              <a:t>2</a:t>
            </a:r>
            <a:r>
              <a:rPr lang="en-US" dirty="0" smtClean="0"/>
              <a:t> + H</a:t>
            </a:r>
            <a:r>
              <a:rPr lang="en-US" baseline="-25000" dirty="0" smtClean="0"/>
              <a:t>2</a:t>
            </a:r>
            <a:r>
              <a:rPr lang="en-US" dirty="0" smtClean="0"/>
              <a:t>O + CO → CH</a:t>
            </a:r>
            <a:r>
              <a:rPr lang="en-US" baseline="-25000" dirty="0" smtClean="0"/>
              <a:t>3</a:t>
            </a:r>
            <a:r>
              <a:rPr lang="en-US" dirty="0" smtClean="0"/>
              <a:t>CH</a:t>
            </a:r>
            <a:r>
              <a:rPr lang="en-US" baseline="-25000" dirty="0" smtClean="0"/>
              <a:t>2</a:t>
            </a:r>
            <a:r>
              <a:rPr lang="en-US" dirty="0" smtClean="0"/>
              <a:t>COOH</a:t>
            </a:r>
          </a:p>
          <a:p>
            <a:r>
              <a:rPr lang="en-US" dirty="0" err="1" smtClean="0"/>
              <a:t>Hydroformylation</a:t>
            </a:r>
            <a:r>
              <a:rPr lang="en-US" dirty="0" smtClean="0"/>
              <a:t> involves addition of a </a:t>
            </a:r>
            <a:r>
              <a:rPr lang="en-US" dirty="0" err="1" smtClean="0"/>
              <a:t>formyl</a:t>
            </a:r>
            <a:r>
              <a:rPr lang="en-US" dirty="0" smtClean="0"/>
              <a:t> group (CHO) and a hydrogen atom to a carbon-carbon double bond.</a:t>
            </a:r>
          </a:p>
          <a:p>
            <a:pPr lvl="1"/>
            <a:r>
              <a:rPr lang="en-US" dirty="0" smtClean="0"/>
              <a:t>Most </a:t>
            </a:r>
            <a:r>
              <a:rPr lang="en-US" dirty="0" err="1" smtClean="0"/>
              <a:t>Hydroformylation</a:t>
            </a:r>
            <a:r>
              <a:rPr lang="en-US" dirty="0" smtClean="0"/>
              <a:t> relies on expensive rhodium based catalysts.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Competing Processes Pt. 2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Syngas</a:t>
            </a:r>
            <a:r>
              <a:rPr lang="en-US" dirty="0" smtClean="0"/>
              <a:t> is chosen as the feed for the process because it is the most thermodynamically efficient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Wacker</a:t>
            </a:r>
            <a:r>
              <a:rPr lang="en-US" dirty="0" smtClean="0"/>
              <a:t> process is similar to </a:t>
            </a:r>
            <a:r>
              <a:rPr lang="en-US" dirty="0" err="1" smtClean="0"/>
              <a:t>Hydroformylation</a:t>
            </a:r>
            <a:r>
              <a:rPr lang="en-US" dirty="0" smtClean="0"/>
              <a:t>, but </a:t>
            </a:r>
            <a:r>
              <a:rPr lang="en-US" dirty="0" err="1" smtClean="0"/>
              <a:t>Hydroformylation</a:t>
            </a:r>
            <a:r>
              <a:rPr lang="en-US" dirty="0" smtClean="0"/>
              <a:t> promotes chain extension and the </a:t>
            </a:r>
            <a:r>
              <a:rPr lang="en-US" dirty="0" err="1" smtClean="0"/>
              <a:t>Wacker</a:t>
            </a:r>
            <a:r>
              <a:rPr lang="en-US" dirty="0" smtClean="0"/>
              <a:t> process uses a </a:t>
            </a:r>
            <a:r>
              <a:rPr lang="en-US" dirty="0" err="1" smtClean="0"/>
              <a:t>Tetrachloropalladate</a:t>
            </a:r>
            <a:r>
              <a:rPr lang="en-US" dirty="0" smtClean="0"/>
              <a:t> catalyst.</a:t>
            </a:r>
          </a:p>
          <a:p>
            <a:r>
              <a:rPr lang="en-US" dirty="0" smtClean="0"/>
              <a:t>Our process involves the </a:t>
            </a:r>
            <a:r>
              <a:rPr lang="en-US" dirty="0" err="1" smtClean="0"/>
              <a:t>Carbonylation</a:t>
            </a:r>
            <a:r>
              <a:rPr lang="en-US" dirty="0" smtClean="0"/>
              <a:t> of ethylene to produce </a:t>
            </a:r>
            <a:r>
              <a:rPr lang="en-US" dirty="0" err="1" smtClean="0"/>
              <a:t>Propionaldehyde</a:t>
            </a:r>
            <a:r>
              <a:rPr lang="en-US" dirty="0" smtClean="0"/>
              <a:t>, which is then oxidized in the presence of cobalt ions to produce Propionic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2602</TotalTime>
  <Words>1067</Words>
  <Application>Microsoft Office PowerPoint</Application>
  <PresentationFormat>On-screen Show (4:3)</PresentationFormat>
  <Paragraphs>200</Paragraphs>
  <Slides>31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Flow</vt:lpstr>
      <vt:lpstr>Synthesis of Propionic acid from Syngas</vt:lpstr>
      <vt:lpstr>Project Outline</vt:lpstr>
      <vt:lpstr>Project Outline Pt.2</vt:lpstr>
      <vt:lpstr>Focal Points</vt:lpstr>
      <vt:lpstr>Project Goal</vt:lpstr>
      <vt:lpstr>Design Basis</vt:lpstr>
      <vt:lpstr>Environmental Review</vt:lpstr>
      <vt:lpstr>Competing Processes</vt:lpstr>
      <vt:lpstr>Competing Processes Pt. 2</vt:lpstr>
      <vt:lpstr>Block Flow Diagram</vt:lpstr>
      <vt:lpstr>Flowsheet</vt:lpstr>
      <vt:lpstr>Equipment List</vt:lpstr>
      <vt:lpstr>Propionic Acid Consumption</vt:lpstr>
      <vt:lpstr>Demand for Propionic Acid</vt:lpstr>
      <vt:lpstr>Plant Location</vt:lpstr>
      <vt:lpstr>Chemical Economics</vt:lpstr>
      <vt:lpstr>Plant Economics</vt:lpstr>
      <vt:lpstr>Preliminary Rough Economic Analysis</vt:lpstr>
      <vt:lpstr>Control Scheme</vt:lpstr>
      <vt:lpstr>Chemical Information Analysis</vt:lpstr>
      <vt:lpstr>Catalyst Information: Nickel Carbonyl</vt:lpstr>
      <vt:lpstr>Catalyst Information Cobalt Halides</vt:lpstr>
      <vt:lpstr>Material Balance</vt:lpstr>
      <vt:lpstr>Material Balance</vt:lpstr>
      <vt:lpstr>Material Balance (Aspen)</vt:lpstr>
      <vt:lpstr>Material Balance (Aspen 2)</vt:lpstr>
      <vt:lpstr>Energy Balance</vt:lpstr>
      <vt:lpstr>Contact Information</vt:lpstr>
      <vt:lpstr>References</vt:lpstr>
      <vt:lpstr>References Pt. 2</vt:lpstr>
      <vt:lpstr>QUESTIONS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Title</dc:title>
  <dc:creator>Kevin Thompson</dc:creator>
  <cp:lastModifiedBy>Mr Una L</cp:lastModifiedBy>
  <cp:revision>248</cp:revision>
  <dcterms:created xsi:type="dcterms:W3CDTF">2011-01-17T19:27:17Z</dcterms:created>
  <dcterms:modified xsi:type="dcterms:W3CDTF">2011-02-15T20:08:45Z</dcterms:modified>
</cp:coreProperties>
</file>